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267" r:id="rId2"/>
    <p:sldId id="268" r:id="rId3"/>
    <p:sldId id="269" r:id="rId4"/>
    <p:sldId id="258" r:id="rId5"/>
    <p:sldId id="257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8C2DF-D891-4B55-8DAD-77755C0032B2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08600-EA9C-4A47-95EF-48999D1CE7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16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Çocuklarla bu çalışmayı yaparken aslında biraz da kendi durumumuzu gözden geçirmek gerekiyor. Bu çalışmada kendi</a:t>
            </a:r>
            <a:r>
              <a:rPr lang="tr-TR" baseline="0" dirty="0" smtClean="0"/>
              <a:t> zorlanmalarımızı, becerilerimizi konuşursak farkındalığımız artar ve çocuklarımızı anlama ve onlara hayır deme becerisi kazandırma konusunda destek olmamız kolaylaşır.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28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Soruları sırasıyla sorun, verilen</a:t>
            </a:r>
            <a:r>
              <a:rPr lang="tr-TR" baseline="0" dirty="0" smtClean="0"/>
              <a:t> </a:t>
            </a:r>
            <a:r>
              <a:rPr lang="tr-TR" dirty="0" smtClean="0"/>
              <a:t>cevaplara</a:t>
            </a:r>
            <a:r>
              <a:rPr lang="tr-TR" baseline="0" dirty="0" smtClean="0"/>
              <a:t> müdahale etmeden ve diğer katılımcıların müdahale etmesine ve yargılamasına izin vermeden tahtaya yazın. Neden hayır diyemediğimizle ilgili cevapların bir özetini yapacağınızı söyleyerek sonraki </a:t>
            </a:r>
            <a:r>
              <a:rPr lang="tr-TR" baseline="0" dirty="0" err="1" smtClean="0"/>
              <a:t>slayta</a:t>
            </a:r>
            <a:r>
              <a:rPr lang="tr-TR" baseline="0" dirty="0" smtClean="0"/>
              <a:t> geçin.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82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NOT:</a:t>
            </a:r>
            <a:r>
              <a:rPr lang="tr-TR" baseline="0" dirty="0" smtClean="0"/>
              <a:t> Ailelerin kendi yaşantı örneklerini sunmalarına fırsat verin ve teşvik edin. </a:t>
            </a:r>
          </a:p>
          <a:p>
            <a:r>
              <a:rPr lang="tr-TR" baseline="0" dirty="0" smtClean="0"/>
              <a:t>ÖRNEK OLAYLAR :O gün dinlenmeye ihtiyacınız olduğunu düşünürken akşam gelmek isteyen arkadaşınıza müsait olmadığınızı söylerken zorlanıyorsanız aynı şekilde çocuğunuz da bazı durumlarda zorlanıyor olabilir. </a:t>
            </a:r>
          </a:p>
          <a:p>
            <a:r>
              <a:rPr lang="tr-TR" baseline="0" dirty="0" smtClean="0"/>
              <a:t>Küçük yaştaki bir çocuğun «istemiyorum» demesine rağmen misafirleri zorla öpmesini istemek, bir ergenin zorla sizinle daha fazla zaman geçirmesini istemek, gitmek istemediği okul konusunda ona söz hakkı tanımamak gibi.</a:t>
            </a:r>
          </a:p>
          <a:p>
            <a:r>
              <a:rPr lang="tr-TR" baseline="0" dirty="0" smtClean="0"/>
              <a:t>Bir arkadaşının buluşma isteğini geri çevirdiğinde arkadaşının ona olumsuz bir tavır sergilemesi durumunda öğüt vermeden arkadaşlık ilişkileri konusunda sohbet etmek gibi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152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KATILIMCILARA KENDİ HAYIR</a:t>
            </a:r>
            <a:r>
              <a:rPr lang="tr-TR" baseline="0" dirty="0" smtClean="0"/>
              <a:t> DEME YOLLARI SORULUR.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1803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Maddeler konusunda örnek olay</a:t>
            </a:r>
            <a:r>
              <a:rPr lang="tr-TR" baseline="0" dirty="0" smtClean="0"/>
              <a:t> anlatmaları istenir. Konuşmaya teşvik edilir.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625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473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017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084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960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19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6560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45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79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684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995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395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02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3199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070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409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878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597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9955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82CBFD-7821-4496-B7AF-E6079B4E6BC9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F9A2F1-1C45-44BE-9411-92B5168CE5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8177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95600" y="4221088"/>
            <a:ext cx="7772400" cy="1263352"/>
          </a:xfrm>
        </p:spPr>
        <p:txBody>
          <a:bodyPr>
            <a:noAutofit/>
          </a:bodyPr>
          <a:lstStyle/>
          <a:p>
            <a:pPr algn="ctr"/>
            <a:r>
              <a:rPr lang="tr-TR" sz="4000" dirty="0">
                <a:solidFill>
                  <a:schemeClr val="accent4"/>
                </a:solidFill>
              </a:rPr>
              <a:t>HAYIR DİYORUM!</a:t>
            </a:r>
            <a:br>
              <a:rPr lang="tr-TR" sz="4000" dirty="0">
                <a:solidFill>
                  <a:schemeClr val="accent4"/>
                </a:solidFill>
              </a:rPr>
            </a:br>
            <a:endParaRPr lang="tr-TR" sz="4000" dirty="0">
              <a:solidFill>
                <a:schemeClr val="accent4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19536" y="2204865"/>
            <a:ext cx="8496944" cy="1297147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4"/>
                </a:solidFill>
              </a:rPr>
              <a:t>«Öğrencilere Hayır Diyebilme Becerisinin </a:t>
            </a:r>
            <a:r>
              <a:rPr lang="tr-TR" sz="3200" dirty="0">
                <a:solidFill>
                  <a:schemeClr val="accent4"/>
                </a:solidFill>
              </a:rPr>
              <a:t>Kazandırılması</a:t>
            </a:r>
            <a:r>
              <a:rPr lang="tr-TR" dirty="0" smtClean="0">
                <a:solidFill>
                  <a:schemeClr val="accent4"/>
                </a:solidFill>
              </a:rPr>
              <a:t>» </a:t>
            </a:r>
            <a:endParaRPr lang="tr-TR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hayÄ±r demek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576" y="143407"/>
            <a:ext cx="2664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115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43624" y="31270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NASIL HAYIR DİYEBİLİRİZ?</a:t>
            </a:r>
            <a:br>
              <a:rPr lang="tr-TR" b="1" dirty="0" smtClean="0"/>
            </a:br>
            <a:r>
              <a:rPr lang="tr-TR" b="1" dirty="0" smtClean="0"/>
              <a:t>( SİZ NASIL HAYIR DİYORSUNUZ?)</a:t>
            </a:r>
            <a:br>
              <a:rPr lang="tr-TR" b="1" dirty="0" smtClean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423685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HAYIR DİYEBİLMEK İÇİN; 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Kendi duygularımızı uygun bir şekilde iletirsek, cevabımız olumsuz bile olsa karşımızdaki kişiyi incitmeyecektir. Karşı tarafı suçlamadan, sadece kendi istek ve duygularımızı ifade ederek hayır diyebiliriz</a:t>
            </a:r>
          </a:p>
          <a:p>
            <a:r>
              <a:rPr lang="tr-TR" dirty="0" smtClean="0"/>
              <a:t>Yapmak </a:t>
            </a:r>
            <a:r>
              <a:rPr lang="tr-TR" dirty="0"/>
              <a:t>istemediğiniz davranışla ilgili kendi gerçeklerinizi ve duygularınızı anlatın. Bu davranışı yaparsanız kendinizi nasıl hissedeceğinizi, üzerinizdeki etkisini tanımlamaya çalışın.</a:t>
            </a:r>
          </a:p>
          <a:p>
            <a:pPr marL="0" indent="0">
              <a:buNone/>
            </a:pPr>
            <a:r>
              <a:rPr lang="tr-TR" b="1" dirty="0" smtClean="0"/>
              <a:t>...........yaparsam </a:t>
            </a:r>
            <a:r>
              <a:rPr lang="tr-TR" b="1" dirty="0"/>
              <a:t>kendimi kötü hissedeceğim bu da işlerimi aksatacak.</a:t>
            </a:r>
          </a:p>
          <a:p>
            <a:r>
              <a:rPr lang="tr-TR" dirty="0"/>
              <a:t>Hayır demenizin nedenlerini saydıktan sonra neden yapamayacağınızı söylemek daha kolay olacaktır.</a:t>
            </a:r>
          </a:p>
          <a:p>
            <a:pPr marL="0" indent="0">
              <a:buNone/>
            </a:pPr>
            <a:r>
              <a:rPr lang="tr-TR" dirty="0" smtClean="0"/>
              <a:t>«Bugün biraz dinlenmeye ihtiyacım var; işyerinde yoğun bir gündü. Bugün bize geldiğinde seninle yeterince güzel zaman geçiremeyeceğim. Bu ne benim ne de senin hoşuna gider. Başka bir gün ayarlayalım.»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2757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"HAYIR" DERKEN DİKKAT EDİLMESİ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/>
              <a:t>Dürüst ve açık olun</a:t>
            </a:r>
          </a:p>
          <a:p>
            <a:r>
              <a:rPr lang="tr-TR" dirty="0"/>
              <a:t>"Seninle vakit geçirmek hoşuma gidiyor fakat gideceğimiz yerlere hep sen karar veriyorsun. Aslına bakarsan, oraya gitmek istemiyorum."</a:t>
            </a:r>
          </a:p>
          <a:p>
            <a:r>
              <a:rPr lang="tr-TR" b="1" dirty="0" smtClean="0"/>
              <a:t>Uygun </a:t>
            </a:r>
            <a:r>
              <a:rPr lang="tr-TR" b="1" dirty="0"/>
              <a:t>durumlarda isteği başka bir zamana erteleyin</a:t>
            </a:r>
          </a:p>
          <a:p>
            <a:r>
              <a:rPr lang="tr-TR" dirty="0"/>
              <a:t>"Bugün müsait değilim fakat önümüzdeki hafta görüşebiliriz."</a:t>
            </a:r>
          </a:p>
          <a:p>
            <a:r>
              <a:rPr lang="tr-TR" b="1" dirty="0" smtClean="0"/>
              <a:t>Uygun </a:t>
            </a:r>
            <a:r>
              <a:rPr lang="tr-TR" b="1" dirty="0"/>
              <a:t>durumlarda farklı bir şekilde yardımcı olabileceğinizi belirtin</a:t>
            </a:r>
          </a:p>
          <a:p>
            <a:r>
              <a:rPr lang="tr-TR" dirty="0" smtClean="0"/>
              <a:t>«Bu işi senin yerine yapamam; fakat </a:t>
            </a:r>
            <a:r>
              <a:rPr lang="tr-TR" dirty="0"/>
              <a:t>istersen nasıl yapabileceğin konusunda yardımcı olabilirim."</a:t>
            </a:r>
          </a:p>
          <a:p>
            <a:r>
              <a:rPr lang="tr-TR" b="1" dirty="0" smtClean="0"/>
              <a:t>Karşımızdakini </a:t>
            </a:r>
            <a:r>
              <a:rPr lang="tr-TR" b="1" dirty="0"/>
              <a:t>incitmeden, sakin bir ses tonuyla, sebebini belirterek söyleyin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5812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46908" y="1253400"/>
            <a:ext cx="10515600" cy="5103690"/>
          </a:xfrm>
        </p:spPr>
        <p:txBody>
          <a:bodyPr>
            <a:normAutofit/>
          </a:bodyPr>
          <a:lstStyle/>
          <a:p>
            <a:r>
              <a:rPr lang="tr-TR" dirty="0"/>
              <a:t>Yaşamdaki huzuru sağlayan en temel unsur dengedir. İdeal olan ise ’Evet’’ ve ‘’Hayır’’ </a:t>
            </a:r>
            <a:r>
              <a:rPr lang="tr-TR" dirty="0" err="1"/>
              <a:t>ların</a:t>
            </a:r>
            <a:r>
              <a:rPr lang="tr-TR" dirty="0"/>
              <a:t> dengede olduğu bir yaşamdır.</a:t>
            </a:r>
          </a:p>
        </p:txBody>
      </p:sp>
    </p:spTree>
    <p:extLst>
      <p:ext uri="{BB962C8B-B14F-4D97-AF65-F5344CB8AC3E}">
        <p14:creationId xmlns:p14="http://schemas.microsoft.com/office/powerpoint/2010/main" xmlns="" val="88776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1196" y="303735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 EDERİZ…..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2549" y="4160112"/>
            <a:ext cx="2717074" cy="15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8400" y="1010194"/>
            <a:ext cx="7315200" cy="133456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Neden Öğrencilere Hayır Deme Becerisi Kazandırılmalıdır?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8903" y="2708920"/>
            <a:ext cx="10110651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Özellikle öğrencilerimiz Ergenlik döneminde sigara</a:t>
            </a:r>
            <a:r>
              <a:rPr lang="tr-TR" sz="2800" dirty="0"/>
              <a:t>, alkol, madde gibi bağımlılık yapıcı kimyasalları hayır diyemediği için denemekte ve bağımlılığa ilk adımını atmaktadır. Yine aynı kaygılarla bazı şiddet olaylarına karışabilmekte veya bir takım riskli davranışlar içinde olabilmektedir.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3430" y="4725760"/>
            <a:ext cx="2476500" cy="12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731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Hayır!!!!!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İlimiz genelinde öğrenim gören öğrencilerimizin Hayır Deme becerisini kazanması, güvenli eğitim ortamlarında eğitim görmeleri, bağımlılığa karşı oluşturacakları tutum, yaşam biçimlerinin oluşturulması açısından önem arz etmektedir.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1322" y="421640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5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HAYIR DİYEBİLME BECERİSİ </a:t>
            </a:r>
            <a:br>
              <a:rPr lang="tr-TR" dirty="0" smtClean="0"/>
            </a:br>
            <a:r>
              <a:rPr lang="tr-TR" dirty="0" smtClean="0"/>
              <a:t>KAZANDIRMA ÇALIŞMALARI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81943"/>
            <a:ext cx="9601196" cy="339392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tr-TR" sz="3600" dirty="0" smtClean="0"/>
              <a:t>AMAÇLARIMIZ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İLİMİZİN TÜM OKULLARINDA YÜRÜTÜLECEK ÇALIŞMALARLA ÇOCUKLARIMIZIN «HAYIR» DİYEBİLME BECERİSİ KAZANMALARINI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NEDEN «HAYIR» DİYEMEDİKLERİNİ FARK ETMELERİNİ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FARKLI SEBEPLERLE «HAYIR» DİYEMEYEN ÇOCUKLARIMIZIN, KABALIĞA KAÇMADAN VE YALNIZLIĞA İTİLMEDEN NASIL «HAYIR» DİYEBİLECEKLERİNİ ÖĞRETMEYİ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BAĞIMLILIK DÖNGÜSÜNÜN EN ÖNEMLİ UNSURUNU BERTARAF ETMEYİ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AKRANLARINDAN, FARKLI YAŞ GRUPLARINDAN GELEBİLECEK BASKI UNSURLARINI FARK ETMELERİNİ SAĞLAMAYI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İHMAL VE İSTİSMARDAN KORUNMALARINI AMAÇLIYORUZ.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30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ÇOCUKLARINIZLA YÜRÜTÜLECEK ÇALIŞMA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İLKOKUL KADEMESİNDE 2 OTURUM</a:t>
            </a:r>
          </a:p>
          <a:p>
            <a:r>
              <a:rPr lang="tr-TR" dirty="0" smtClean="0"/>
              <a:t>ORTAOKUL KADEMESİNDE 3 OTURUM</a:t>
            </a:r>
          </a:p>
          <a:p>
            <a:r>
              <a:rPr lang="tr-TR" dirty="0" smtClean="0"/>
              <a:t>LİSE KADEMESİNDE 4 OTURUM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şeklinde düzenlenecek olup; uygulamalar sınıf bazlı gerçekleştirilecektir.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886" y="2779665"/>
            <a:ext cx="2656114" cy="16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2307771"/>
            <a:ext cx="10515600" cy="2739014"/>
          </a:xfrm>
        </p:spPr>
        <p:txBody>
          <a:bodyPr/>
          <a:lstStyle/>
          <a:p>
            <a:pPr algn="ctr"/>
            <a:r>
              <a:rPr lang="tr-TR" b="1" dirty="0" smtClean="0"/>
              <a:t>HAYIR DİYEBİLMEYİ </a:t>
            </a:r>
            <a:br>
              <a:rPr lang="tr-TR" b="1" dirty="0" smtClean="0"/>
            </a:br>
            <a:r>
              <a:rPr lang="tr-TR" b="1" dirty="0" smtClean="0"/>
              <a:t>ÇOCUĞUMUZLA BİRLİKTE ÖĞRENMEK 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554" y="4289547"/>
            <a:ext cx="201957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000" b="1" i="1" dirty="0" smtClean="0"/>
              <a:t>SORU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 smtClean="0"/>
              <a:t>Sizler nelere «hayır» diyemiyorsunuz? </a:t>
            </a:r>
          </a:p>
          <a:p>
            <a:pPr marL="0" indent="0" algn="ctr">
              <a:buNone/>
            </a:pPr>
            <a:endParaRPr lang="tr-TR" sz="4800" dirty="0" smtClean="0"/>
          </a:p>
          <a:p>
            <a:pPr algn="ctr"/>
            <a:r>
              <a:rPr lang="tr-TR" sz="4800" dirty="0" smtClean="0"/>
              <a:t>Neden «hayır» diyemiyorsunuz?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894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HAYIR DEMEK NEDEN ZORDUR?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sz="3400" dirty="0"/>
              <a:t>Hayır </a:t>
            </a:r>
            <a:r>
              <a:rPr lang="tr-TR" sz="3400" dirty="0" smtClean="0"/>
              <a:t>dersem </a:t>
            </a:r>
            <a:r>
              <a:rPr lang="tr-TR" sz="3400" dirty="0"/>
              <a:t>karşımdaki kişiyle olan ilişkim zedelenir hatta ilişkim bitebilir.</a:t>
            </a:r>
          </a:p>
          <a:p>
            <a:r>
              <a:rPr lang="tr-TR" sz="3400" dirty="0" smtClean="0"/>
              <a:t>İnsanlara </a:t>
            </a:r>
            <a:r>
              <a:rPr lang="tr-TR" sz="3400" dirty="0"/>
              <a:t>olumsuz yanıt verirsem onları reddetmiş ve geri çevirmiş olurum.</a:t>
            </a:r>
          </a:p>
          <a:p>
            <a:r>
              <a:rPr lang="tr-TR" sz="3400" dirty="0" smtClean="0"/>
              <a:t>Bencil </a:t>
            </a:r>
            <a:r>
              <a:rPr lang="tr-TR" sz="3400" dirty="0"/>
              <a:t>ve kaba biri olarak algılanırım.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dersem beni sevmezler. Herkes beni sevmeli.</a:t>
            </a:r>
          </a:p>
          <a:p>
            <a:r>
              <a:rPr lang="tr-TR" sz="3400" dirty="0" smtClean="0"/>
              <a:t>Bana </a:t>
            </a:r>
            <a:r>
              <a:rPr lang="tr-TR" sz="3400" dirty="0"/>
              <a:t>hayır deseler üzülürdüm.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dediğim zaman, karşımdaki kişiden bir istekte bulunma hakkım kalmaz.</a:t>
            </a:r>
          </a:p>
          <a:p>
            <a:r>
              <a:rPr lang="tr-TR" sz="3400" dirty="0" smtClean="0"/>
              <a:t>Karşıma </a:t>
            </a:r>
            <a:r>
              <a:rPr lang="tr-TR" sz="3400" dirty="0"/>
              <a:t>çıkan fırsatları kaçırabilirim.</a:t>
            </a:r>
          </a:p>
          <a:p>
            <a:r>
              <a:rPr lang="tr-TR" sz="3400" dirty="0" smtClean="0"/>
              <a:t>Ne </a:t>
            </a:r>
            <a:r>
              <a:rPr lang="tr-TR" sz="3400" dirty="0"/>
              <a:t>zaman, nasıl söyleyeceğimi bilmiyorum.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demek saygısızlıktır.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281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68979" y="703457"/>
            <a:ext cx="9601196" cy="15259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«HAYIR» DİYEBİLMEYE DESTEK OLMAK </a:t>
            </a:r>
            <a:endParaRPr lang="tr-TR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«Hayır» demek her yaşta zordur.</a:t>
            </a:r>
            <a:r>
              <a:rPr lang="tr-TR" dirty="0"/>
              <a:t> </a:t>
            </a:r>
            <a:r>
              <a:rPr lang="tr-TR" dirty="0" smtClean="0"/>
              <a:t>Sizin zorlandığınız gibi çocuğunuz da bu zorluğu yaşıyor.</a:t>
            </a:r>
          </a:p>
          <a:p>
            <a:r>
              <a:rPr lang="tr-TR" dirty="0" smtClean="0"/>
              <a:t>Kendiniz «hayır» demekte bir şekilde zorlanıyorken; çocuğunuzun bu beceriyi </a:t>
            </a:r>
            <a:r>
              <a:rPr lang="tr-TR" b="1" i="1" dirty="0" smtClean="0"/>
              <a:t>kolayca</a:t>
            </a:r>
            <a:r>
              <a:rPr lang="tr-TR" dirty="0" smtClean="0"/>
              <a:t> edinmesi ya da kullanması konusunda ona baskı yapmamalısınız. </a:t>
            </a:r>
          </a:p>
          <a:p>
            <a:r>
              <a:rPr lang="tr-TR" dirty="0" smtClean="0"/>
              <a:t>Ona bu beceriyi kazandırmaya çalışırken; siz de bu konuda kendinizi geliştirme çabasında olmalısınız.</a:t>
            </a:r>
          </a:p>
          <a:p>
            <a:r>
              <a:rPr lang="tr-TR" dirty="0" smtClean="0"/>
              <a:t>Çocuğunuzun size de «hayır» demeye hakkı olduğunu unutmamalısınız.</a:t>
            </a:r>
          </a:p>
          <a:p>
            <a:r>
              <a:rPr lang="tr-TR" dirty="0" smtClean="0"/>
              <a:t>Bu beceriyi doğru şekilde kullandığında bu durumu fark ederek onaylamalı, bu konuda doğabilecek bir olumsuzlukta yanında olduğunuzu hissettirmelisiniz.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1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763</Words>
  <Application>Microsoft Office PowerPoint</Application>
  <PresentationFormat>Özel</PresentationFormat>
  <Paragraphs>72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Organik</vt:lpstr>
      <vt:lpstr>HAYIR DİYORUM! </vt:lpstr>
      <vt:lpstr>Neden Öğrencilere Hayır Deme Becerisi Kazandırılmalıdır?</vt:lpstr>
      <vt:lpstr>Hayır!!!!!</vt:lpstr>
      <vt:lpstr>HAYIR DİYEBİLME BECERİSİ  KAZANDIRMA ÇALIŞMALARI</vt:lpstr>
      <vt:lpstr>ÇOCUKLARINIZLA YÜRÜTÜLECEK ÇALIŞMA</vt:lpstr>
      <vt:lpstr>HAYIR DİYEBİLMEYİ  ÇOCUĞUMUZLA BİRLİKTE ÖĞRENMEK </vt:lpstr>
      <vt:lpstr>SORU </vt:lpstr>
      <vt:lpstr>HAYIR DEMEK NEDEN ZORDUR? </vt:lpstr>
      <vt:lpstr> «HAYIR» DİYEBİLMEYE DESTEK OLMAK </vt:lpstr>
      <vt:lpstr>NASIL HAYIR DİYEBİLİRİZ? ( SİZ NASIL HAYIR DİYORSUNUZ?) </vt:lpstr>
      <vt:lpstr>HAYIR DİYEBİLMEK İÇİN; </vt:lpstr>
      <vt:lpstr>"HAYIR" DERKEN DİKKAT EDİLMESİ GEREKENLER</vt:lpstr>
      <vt:lpstr>Yaşamdaki huzuru sağlayan en temel unsur dengedir. İdeal olan ise ’Evet’’ ve ‘’Hayır’’ ların dengede olduğu bir yaşamdır.</vt:lpstr>
      <vt:lpstr>TEŞEKKÜR EDERİZ….. 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HAYIR DİYEBİLME</dc:title>
  <dc:creator>Windows Kullanıcısı</dc:creator>
  <cp:lastModifiedBy>Windows Kullanıcısı</cp:lastModifiedBy>
  <cp:revision>40</cp:revision>
  <dcterms:created xsi:type="dcterms:W3CDTF">2019-08-29T10:44:25Z</dcterms:created>
  <dcterms:modified xsi:type="dcterms:W3CDTF">2019-10-30T12:47:02Z</dcterms:modified>
</cp:coreProperties>
</file>